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58" r:id="rId5"/>
    <p:sldId id="284" r:id="rId6"/>
    <p:sldId id="293" r:id="rId7"/>
    <p:sldId id="301" r:id="rId8"/>
    <p:sldId id="302" r:id="rId9"/>
    <p:sldId id="263" r:id="rId10"/>
    <p:sldId id="294" r:id="rId11"/>
    <p:sldId id="296" r:id="rId12"/>
    <p:sldId id="297" r:id="rId13"/>
    <p:sldId id="298" r:id="rId14"/>
    <p:sldId id="299" r:id="rId15"/>
    <p:sldId id="300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4564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8095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pPr/>
              <a:t>10/25/2023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0BA2E9-4AFA-149E-C039-378AF8FB4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3606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D3D878-436A-0BDE-D5C5-44913BBF4FC3}"/>
              </a:ext>
            </a:extLst>
          </p:cNvPr>
          <p:cNvSpPr/>
          <p:nvPr/>
        </p:nvSpPr>
        <p:spPr>
          <a:xfrm>
            <a:off x="6241409" y="0"/>
            <a:ext cx="503340" cy="723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B0442701-1A02-CEE1-97FE-86100DF3C8E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096000" y="2262082"/>
            <a:ext cx="5478011" cy="2333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7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Основен суд Неготино</a:t>
            </a:r>
            <a:endParaRPr kumimoji="0" lang="en-US" sz="72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xmlns="" id="{DA1A0D31-48ED-F888-3A2C-B80B2C3CE1A7}"/>
              </a:ext>
            </a:extLst>
          </p:cNvPr>
          <p:cNvSpPr txBox="1">
            <a:spLocks/>
          </p:cNvSpPr>
          <p:nvPr/>
        </p:nvSpPr>
        <p:spPr>
          <a:xfrm>
            <a:off x="1677798" y="445125"/>
            <a:ext cx="9521505" cy="1048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Основен суд Неготино е надлежен да одлучуваат во прв степен по граѓански спорови, и тоа: </a:t>
            </a:r>
            <a:endParaRPr kumimoji="0" lang="mk-M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1FE2CE-D072-CF43-9774-637BCA04D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9" y="2374084"/>
            <a:ext cx="4823669" cy="3523377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389AE558-1B5A-8B11-0917-7BD4AF1957BF}"/>
              </a:ext>
            </a:extLst>
          </p:cNvPr>
          <p:cNvSpPr txBox="1">
            <a:spLocks/>
          </p:cNvSpPr>
          <p:nvPr/>
        </p:nvSpPr>
        <p:spPr>
          <a:xfrm>
            <a:off x="6096000" y="2357306"/>
            <a:ext cx="4940855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спорови во имотно-правните и други </a:t>
            </a:r>
            <a:r>
              <a:rPr lang="mk-MK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граѓанско</a:t>
            </a:r>
            <a:r>
              <a:rPr lang="mk-M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-правни односи на физички и правни лица, чија вредност е до 50.000 евра во денарска противвредност, доколку со закон не е предвидена надлежност на друг суд;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спорови за утврдување и оспорување на татковство, мајчинство, утврдување на постоење на брак, за поништување на брак и развод на брак;</a:t>
            </a:r>
          </a:p>
        </p:txBody>
      </p:sp>
    </p:spTree>
    <p:extLst>
      <p:ext uri="{BB962C8B-B14F-4D97-AF65-F5344CB8AC3E}">
        <p14:creationId xmlns:p14="http://schemas.microsoft.com/office/powerpoint/2010/main" xmlns="" val="22725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C8A197-D718-CCAA-7819-9E256C0F0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81725" cy="6906237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B8700414-AA3A-5F55-39F3-24C8CF9B8E63}"/>
              </a:ext>
            </a:extLst>
          </p:cNvPr>
          <p:cNvSpPr txBox="1">
            <a:spLocks/>
          </p:cNvSpPr>
          <p:nvPr/>
        </p:nvSpPr>
        <p:spPr>
          <a:xfrm>
            <a:off x="5704011" y="1447458"/>
            <a:ext cx="5579181" cy="396308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законска издршка,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чување и воспитување на деца,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mk-MK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смеќавање</a:t>
            </a: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владение,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доживотна издршка,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надоместок на штета која не надминува 50.000 евра во денарска противвредност,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постапка за обезбедување </a:t>
            </a:r>
            <a:r>
              <a:rPr lang="mk-MK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mk-MK" sz="24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извршување</a:t>
            </a:r>
            <a:r>
              <a:rPr lang="mk-MK" sz="24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k-M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mk-M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D99719-833D-64F5-14B1-B6259140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" y="1888588"/>
            <a:ext cx="5255564" cy="3614057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700E0049-0512-6874-7EF2-E5B99C1545ED}"/>
              </a:ext>
            </a:extLst>
          </p:cNvPr>
          <p:cNvSpPr txBox="1">
            <a:spLocks/>
          </p:cNvSpPr>
          <p:nvPr/>
        </p:nvSpPr>
        <p:spPr>
          <a:xfrm>
            <a:off x="6551299" y="2370247"/>
            <a:ext cx="5579181" cy="39630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работни односи;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спорови од наследно-правни односи;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вонпарнични и оставински работи;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други работи утврдени со закон.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mk-M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3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xmlns="" id="{4A5CD726-0ABA-56B6-22BC-57FA5DF9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1" r="19321"/>
          <a:stretch>
            <a:fillRect/>
          </a:stretch>
        </p:blipFill>
        <p:spPr>
          <a:xfrm>
            <a:off x="-1" y="0"/>
            <a:ext cx="517600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B622E2-D774-02B0-BBC2-E514CCB5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865" y="194710"/>
            <a:ext cx="5622717" cy="6468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mk-MK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 отворени денови за граѓаните се одбележува Европскиот ден на правдата</a:t>
            </a:r>
            <a:endParaRPr kumimoji="0" lang="en-US" sz="20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mk-MK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mk-MK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mk-MK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Дваесет и петти октомври е Европски ден на Граѓанската правда, кој секоја година се одбележува во европските држави. Целта на неговото одбележување во сите европски држави е правдата да се доближи до граѓаните и тие да бидат запознаени со нејзиното спроведување.</a:t>
            </a:r>
            <a:endParaRPr kumimoji="0" lang="en-US" sz="18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/>
            </a:r>
            <a:br>
              <a:rPr kumimoji="0" lang="mk-MK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</a:br>
            <a:r>
              <a:rPr kumimoji="0" lang="mk-MK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Интенцијата за одбележување на Европскиот ден на правдата е да им се овозможи на граѓаните одблизу да бидат запознаени со основни права од повеќе области (семејно право, право на сопственост, наследување, договорно право, авторско право и сл</a:t>
            </a:r>
            <a:r>
              <a:rPr kumimoji="0" lang="mk-MK" sz="18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.).</a:t>
            </a:r>
            <a:r>
              <a:rPr kumimoji="0" lang="mk-MK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/>
            </a:r>
            <a:br>
              <a:rPr kumimoji="0" lang="mk-MK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</a:br>
            <a:r>
              <a:rPr kumimoji="0" lang="mk-MK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Иницијативата за одбележување потекнува од Европската комисија и од Советот на Европа, кои широко го подржуваат организирањето на активностите во сите европски држави.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2667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B622E2-D774-02B0-BBC2-E514CCB5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474" y="582366"/>
            <a:ext cx="5622717" cy="646858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k-M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Овој ден посебно се одбележува со организирање на отворени денови во судовите, средби на адвокатите, судиите, медијаторите, нотарите со граѓаните односно давање на информации и совети на граѓаните, симулации на судење, организирање на конференции и сл.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k-M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Како и секоја година, Основен суд Неготино се вклучува во одбележувањето на Европскиот ден на правдата.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k-M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По повод Европскиот ден на правдата  25-октомври, Основен суд Неготино денеска организира отворен ден на судот, на кој како гости ќе присуствуваат учениците од Гимназијата </a:t>
            </a:r>
            <a:r>
              <a:rPr kumimoji="0" lang="mk-M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Св.„Кирил</a:t>
            </a:r>
            <a:r>
              <a:rPr kumimoji="0" lang="mk-M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и Методиј“ – Неготино.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k-M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Интересот за работата на судството, правната држава, човековите права, информирањето за нив и партиципирањето за нивната примена е дел од градењето на граѓанска култура на секоја индивидуа, па оттука организирањето на вакви активности, сметаме дека во иднина би придонело во развојот на правната свест и заштита на човековите права.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ctr">
              <a:buNone/>
            </a:pPr>
            <a:endParaRPr lang="mk-M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xmlns="" id="{7BA41331-A1EC-21C2-3533-CDD8A52946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535"/>
            <a:ext cx="4806892" cy="2703876"/>
          </a:xfrm>
          <a:prstGeom prst="rect">
            <a:avLst/>
          </a:prstGeom>
        </p:spPr>
      </p:pic>
      <p:pic>
        <p:nvPicPr>
          <p:cNvPr id="4" name="Резервирано место за слика 6">
            <a:extLst>
              <a:ext uri="{FF2B5EF4-FFF2-40B4-BE49-F238E27FC236}">
                <a16:creationId xmlns="" xmlns:a16="http://schemas.microsoft.com/office/drawing/2014/main" id="{2750E044-24AC-08F5-55FA-902A5908B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3" r="23543"/>
          <a:stretch/>
        </p:blipFill>
        <p:spPr>
          <a:xfrm>
            <a:off x="0" y="0"/>
            <a:ext cx="521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4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B622E2-D774-02B0-BBC2-E514CCB5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028" y="1216403"/>
            <a:ext cx="5966665" cy="5347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Судската власт ја вршат судовите во Република </a:t>
            </a:r>
            <a:r>
              <a:rPr lang="mk-MK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Северна Македонија</a:t>
            </a:r>
            <a:endParaRPr lang="mk-MK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30555" algn="l"/>
                <a:tab pos="630555" algn="l"/>
              </a:tabLst>
            </a:pPr>
            <a:r>
              <a:rPr lang="mk-MK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Судовите се самостојни и независни државни органи.</a:t>
            </a:r>
          </a:p>
          <a:p>
            <a:pPr>
              <a:lnSpc>
                <a:spcPct val="107000"/>
              </a:lnSpc>
            </a:pPr>
            <a:r>
              <a:rPr lang="mk-MK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Судовите судат и своите одлуки ги засноваат врз основа на Уставот, законите и меѓународните договори ратификувани во согласност со Уставот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Судиите во примената на правото ги заштитуваат човековите слободи и права</a:t>
            </a:r>
            <a:endParaRPr lang="en-US" sz="1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Судот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одлучува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во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постапка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пропишана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со </a:t>
            </a:r>
            <a:r>
              <a:rPr lang="en-GB" sz="1800" b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закон</a:t>
            </a:r>
            <a:r>
              <a:rPr lang="en-GB" sz="1800" b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endParaRPr lang="mk-MK" sz="18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–"/>
              <a:tabLst>
                <a:tab pos="575945" algn="l"/>
                <a:tab pos="630555" algn="l"/>
              </a:tabLst>
            </a:pPr>
            <a:r>
              <a:rPr lang="mk-MK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 правата на човекот и граѓанинот и правно </a:t>
            </a:r>
            <a:r>
              <a:rPr lang="mk-MK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заснованите</a:t>
            </a:r>
            <a:r>
              <a:rPr lang="mk-MK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интереси,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  <a:tabLst>
                <a:tab pos="575945" algn="l"/>
                <a:tab pos="630555" algn="l"/>
              </a:tabLst>
            </a:pPr>
            <a:r>
              <a:rPr lang="mk-MK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 споровите меѓу граѓаните и другите правни субјекти,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  <a:tabLst>
                <a:tab pos="575945" algn="l"/>
                <a:tab pos="630555" algn="l"/>
              </a:tabLst>
            </a:pPr>
            <a:r>
              <a:rPr lang="mk-MK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 кривични дела и прекршоци 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mk-MK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 други работи што со закон се ставени во надлежност на судот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mk-MK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k-M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BC4407-041E-A8A3-E147-7B9294F9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8320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0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B622E2-D774-02B0-BBC2-E514CCB5D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61" y="973122"/>
            <a:ext cx="5966665" cy="5347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 судовите се заштитуваат слободите и правата на човекот и граѓанинот и правата на другите субјекти во Република </a:t>
            </a:r>
            <a:r>
              <a:rPr lang="mk-MK" sz="1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Северна Македонија.</a:t>
            </a:r>
            <a:endParaRPr lang="mk-MK" sz="19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 граѓаните и другите правни субјекти им се гарантира судска заштита во однос на законитоста на поединечните акти на органите на државната управа или организации и други органи што вршат јавни </a:t>
            </a:r>
            <a:r>
              <a:rPr lang="mk-MK" sz="1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овластувања.</a:t>
            </a:r>
            <a:endParaRPr lang="mk-MK" sz="19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Секој има право на еднаков пристап пред судот во заштитата на неговите права и правно заснованите </a:t>
            </a:r>
            <a:r>
              <a:rPr lang="mk-MK" sz="1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интереси.</a:t>
            </a:r>
            <a:endParaRPr lang="mk-MK" sz="19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При одлучувањето за граѓанските права и обврски и при одлучувањето за кривичната одговорност, секој има право на правично и јавно судење во разумен рок пред независен и непристрасен суд основан со </a:t>
            </a:r>
            <a:r>
              <a:rPr lang="mk-MK" sz="1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закон.</a:t>
            </a:r>
            <a:endParaRPr lang="mk-MK" sz="19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Никому не може да му биде ограничен пристапот пред судовите во заштитата на </a:t>
            </a:r>
            <a:r>
              <a:rPr lang="mk-MK" sz="19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основните </a:t>
            </a:r>
            <a:r>
              <a:rPr lang="mk-MK" sz="1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права и слободи поради недостиг на материјални средства.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mk-MK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k-M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43CE19-4E6C-ACF5-7349-FED170F16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3" r="9662" b="4218"/>
          <a:stretch/>
        </p:blipFill>
        <p:spPr>
          <a:xfrm>
            <a:off x="-1" y="0"/>
            <a:ext cx="493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2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mk-MK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79" y="1378706"/>
            <a:ext cx="3100136" cy="7069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mk-MK" sz="4800" dirty="0">
                <a:solidFill>
                  <a:schemeClr val="tx1"/>
                </a:solidFill>
              </a:rPr>
              <a:t>За судот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5F2587F9-9EEA-B30B-CCE5-E55C45E9E237}"/>
              </a:ext>
            </a:extLst>
          </p:cNvPr>
          <p:cNvSpPr txBox="1">
            <a:spLocks/>
          </p:cNvSpPr>
          <p:nvPr/>
        </p:nvSpPr>
        <p:spPr>
          <a:xfrm>
            <a:off x="458179" y="2985517"/>
            <a:ext cx="3815088" cy="3311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/>
              <a:t>Основниот суд во Неготино е основан на 1 Јануари 1977 година.</a:t>
            </a:r>
          </a:p>
          <a:p>
            <a:r>
              <a:rPr lang="mk-MK" dirty="0"/>
              <a:t>Основниот суд во Неготино е суд со основна надлежност и е надлежен за подрачјето на општините: Неготино и Демир Капија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190954-8FE6-095C-A8EE-0659BB48F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89"/>
          <a:stretch/>
        </p:blipFill>
        <p:spPr>
          <a:xfrm>
            <a:off x="4871207" y="1637801"/>
            <a:ext cx="7024638" cy="37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2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mk-MK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53" y="476680"/>
            <a:ext cx="5783007" cy="7069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mk-MK" sz="4000" dirty="0">
                <a:solidFill>
                  <a:schemeClr val="tx1"/>
                </a:solidFill>
              </a:rPr>
              <a:t>Внатрешна </a:t>
            </a:r>
            <a:r>
              <a:rPr lang="mk-MK" sz="4000" dirty="0" smtClean="0">
                <a:solidFill>
                  <a:schemeClr val="tx1"/>
                </a:solidFill>
              </a:rPr>
              <a:t>организација</a:t>
            </a:r>
            <a:endParaRPr lang="mk-MK" sz="40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5F2587F9-9EEA-B30B-CCE5-E55C45E9E237}"/>
              </a:ext>
            </a:extLst>
          </p:cNvPr>
          <p:cNvSpPr txBox="1">
            <a:spLocks/>
          </p:cNvSpPr>
          <p:nvPr/>
        </p:nvSpPr>
        <p:spPr>
          <a:xfrm>
            <a:off x="508979" y="1309118"/>
            <a:ext cx="4256434" cy="422082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1400" dirty="0">
                <a:cs typeface="Arial" panose="020B0604020202020204" pitchFamily="34" charset="0"/>
              </a:rPr>
              <a:t>Основниот</a:t>
            </a:r>
            <a:r>
              <a:rPr lang="ru-RU" sz="1400" dirty="0">
                <a:cs typeface="Arial" panose="020B0604020202020204" pitchFamily="34" charset="0"/>
              </a:rPr>
              <a:t> суд во </a:t>
            </a:r>
            <a:r>
              <a:rPr lang="mk-MK" sz="1400" dirty="0">
                <a:cs typeface="Arial" panose="020B0604020202020204" pitchFamily="34" charset="0"/>
              </a:rPr>
              <a:t>Неготино е поделен на </a:t>
            </a:r>
            <a:r>
              <a:rPr lang="mk-MK" sz="1400" dirty="0" smtClean="0">
                <a:cs typeface="Arial" panose="020B0604020202020204" pitchFamily="34" charset="0"/>
              </a:rPr>
              <a:t>два оддели:</a:t>
            </a:r>
          </a:p>
          <a:p>
            <a:r>
              <a:rPr lang="mk-MK" sz="1400" dirty="0" smtClean="0">
                <a:cs typeface="Arial" panose="020B0604020202020204" pitchFamily="34" charset="0"/>
              </a:rPr>
              <a:t>1. Кривичен оддел со:   </a:t>
            </a:r>
            <a:r>
              <a:rPr lang="mk-MK" sz="1400" dirty="0" smtClean="0">
                <a:cs typeface="Arial" panose="020B0604020202020204" pitchFamily="34" charset="0"/>
              </a:rPr>
              <a:t>                                                                                                           - кривична писарница за полнолетни                                                                                               - </a:t>
            </a:r>
            <a:r>
              <a:rPr lang="mk-MK" sz="1400" dirty="0" smtClean="0">
                <a:cs typeface="Arial" panose="020B0604020202020204" pitchFamily="34" charset="0"/>
              </a:rPr>
              <a:t>прекршочна </a:t>
            </a:r>
            <a:r>
              <a:rPr lang="mk-MK" sz="1400" dirty="0" smtClean="0">
                <a:cs typeface="Arial" panose="020B0604020202020204" pitchFamily="34" charset="0"/>
              </a:rPr>
              <a:t>писарница                                                                                                - </a:t>
            </a:r>
            <a:r>
              <a:rPr lang="mk-MK" sz="1400" dirty="0" smtClean="0">
                <a:cs typeface="Arial" panose="020B0604020202020204" pitchFamily="34" charset="0"/>
              </a:rPr>
              <a:t>писарница за извршување на </a:t>
            </a:r>
            <a:r>
              <a:rPr lang="mk-MK" sz="1400" dirty="0" smtClean="0">
                <a:cs typeface="Arial" panose="020B0604020202020204" pitchFamily="34" charset="0"/>
              </a:rPr>
              <a:t>кривични </a:t>
            </a:r>
            <a:r>
              <a:rPr lang="mk-MK" sz="1400" dirty="0" smtClean="0">
                <a:cs typeface="Arial" panose="020B0604020202020204" pitchFamily="34" charset="0"/>
              </a:rPr>
              <a:t>санкции                                                         -писарница за извршување на прекршочни санкции                                                   -писарница за казнена евиденција </a:t>
            </a:r>
          </a:p>
          <a:p>
            <a:r>
              <a:rPr lang="mk-MK" sz="1400" dirty="0" smtClean="0">
                <a:cs typeface="Arial" panose="020B0604020202020204" pitchFamily="34" charset="0"/>
              </a:rPr>
              <a:t>2. Граѓански оддел:                                                                                                         - парнична писарница                                                                                                                            - вонпарнична писарница со дел за оставина</a:t>
            </a:r>
          </a:p>
          <a:p>
            <a:r>
              <a:rPr lang="mk-MK" sz="1400" dirty="0" smtClean="0">
                <a:cs typeface="Arial" panose="020B0604020202020204" pitchFamily="34" charset="0"/>
              </a:rPr>
              <a:t>Со </a:t>
            </a:r>
            <a:r>
              <a:rPr lang="mk-MK" sz="1400" dirty="0">
                <a:cs typeface="Arial" panose="020B0604020202020204" pitchFamily="34" charset="0"/>
              </a:rPr>
              <a:t>надлежноста на Основен суд Неготино која е определена со законот за судови за решавање на предмети во судот </a:t>
            </a:r>
            <a:r>
              <a:rPr lang="mk-MK" sz="1400" dirty="0" smtClean="0">
                <a:cs typeface="Arial" panose="020B0604020202020204" pitchFamily="34" charset="0"/>
              </a:rPr>
              <a:t> во моментот се ангажирани  тројца судии од </a:t>
            </a:r>
            <a:r>
              <a:rPr lang="mk-MK" sz="1400" smtClean="0">
                <a:cs typeface="Arial" panose="020B0604020202020204" pitchFamily="34" charset="0"/>
              </a:rPr>
              <a:t>вкупно пет, </a:t>
            </a:r>
            <a:r>
              <a:rPr lang="mk-MK" sz="1400" dirty="0" smtClean="0">
                <a:cs typeface="Arial" panose="020B0604020202020204" pitchFamily="34" charset="0"/>
              </a:rPr>
              <a:t>од </a:t>
            </a:r>
            <a:r>
              <a:rPr lang="mk-MK" sz="1400" dirty="0">
                <a:cs typeface="Arial" panose="020B0604020202020204" pitchFamily="34" charset="0"/>
              </a:rPr>
              <a:t>кои еден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mk-MK" sz="1400" dirty="0">
                <a:cs typeface="Arial" panose="020B0604020202020204" pitchFamily="34" charset="0"/>
              </a:rPr>
              <a:t>судија е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mk-MK" sz="1400" dirty="0">
                <a:cs typeface="Arial" panose="020B0604020202020204" pitchFamily="34" charset="0"/>
              </a:rPr>
              <a:t>и Претседател на </a:t>
            </a:r>
            <a:r>
              <a:rPr lang="mk-MK" sz="1400" dirty="0" smtClean="0">
                <a:cs typeface="Arial" panose="020B0604020202020204" pitchFamily="34" charset="0"/>
              </a:rPr>
              <a:t>судот.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Судот </a:t>
            </a:r>
            <a:r>
              <a:rPr lang="ru-RU" sz="1400" dirty="0">
                <a:cs typeface="Arial" panose="020B0604020202020204" pitchFamily="34" charset="0"/>
              </a:rPr>
              <a:t>располага со три судници. </a:t>
            </a:r>
            <a:endParaRPr lang="en-US" sz="1400" dirty="0">
              <a:cs typeface="Arial" panose="020B0604020202020204" pitchFamily="34" charset="0"/>
            </a:endParaRPr>
          </a:p>
          <a:p>
            <a:r>
              <a:rPr lang="ru-RU" sz="1400" dirty="0" err="1">
                <a:cs typeface="Arial" panose="020B0604020202020204" pitchFamily="34" charset="0"/>
              </a:rPr>
              <a:t>Судот</a:t>
            </a:r>
            <a:r>
              <a:rPr lang="ru-RU" sz="1400" dirty="0">
                <a:cs typeface="Arial" panose="020B0604020202020204" pitchFamily="34" charset="0"/>
              </a:rPr>
              <a:t> е </a:t>
            </a:r>
            <a:r>
              <a:rPr lang="ru-RU" sz="1400" dirty="0" err="1">
                <a:cs typeface="Arial" panose="020B0604020202020204" pitchFamily="34" charset="0"/>
              </a:rPr>
              <a:t>сместен</a:t>
            </a:r>
            <a:r>
              <a:rPr lang="ru-RU" sz="1400" dirty="0">
                <a:cs typeface="Arial" panose="020B0604020202020204" pitchFamily="34" charset="0"/>
              </a:rPr>
              <a:t> во </a:t>
            </a:r>
            <a:r>
              <a:rPr lang="ru-RU" sz="1400" dirty="0" err="1">
                <a:cs typeface="Arial" panose="020B0604020202020204" pitchFamily="34" charset="0"/>
              </a:rPr>
              <a:t>простории</a:t>
            </a:r>
            <a:r>
              <a:rPr lang="ru-RU" sz="1400" dirty="0">
                <a:cs typeface="Arial" panose="020B0604020202020204" pitchFamily="34" charset="0"/>
              </a:rPr>
              <a:t> на улица „Маршал Тито“ </a:t>
            </a:r>
            <a:r>
              <a:rPr lang="mk-MK" sz="1400" dirty="0">
                <a:cs typeface="Arial" panose="020B0604020202020204" pitchFamily="34" charset="0"/>
              </a:rPr>
              <a:t>бр.</a:t>
            </a:r>
            <a:r>
              <a:rPr lang="ru-RU" sz="1400" dirty="0">
                <a:cs typeface="Arial" panose="020B0604020202020204" pitchFamily="34" charset="0"/>
              </a:rPr>
              <a:t>84.</a:t>
            </a:r>
            <a:endParaRPr lang="en-US" sz="14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379029-1988-1A7E-7F30-3E39B6121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512" y="1785382"/>
            <a:ext cx="5832561" cy="34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8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xmlns="" id="{DA1A0D31-48ED-F888-3A2C-B80B2C3CE1A7}"/>
              </a:ext>
            </a:extLst>
          </p:cNvPr>
          <p:cNvSpPr txBox="1">
            <a:spLocks/>
          </p:cNvSpPr>
          <p:nvPr/>
        </p:nvSpPr>
        <p:spPr>
          <a:xfrm>
            <a:off x="1677798" y="445125"/>
            <a:ext cx="9932565" cy="1048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Основен суд Неготино е надлежен да одлучуваат во прв степен по кривични дела и прекршоци и тоа: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E2A9B36F-3080-6254-1445-F48413E97FAD}"/>
              </a:ext>
            </a:extLst>
          </p:cNvPr>
          <p:cNvSpPr txBox="1">
            <a:spLocks/>
          </p:cNvSpPr>
          <p:nvPr/>
        </p:nvSpPr>
        <p:spPr>
          <a:xfrm>
            <a:off x="6096000" y="2370455"/>
            <a:ext cx="5161361" cy="40424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кривични дела за кои со закон како главна казна е определена казна затвор до пет години, ако за некои кривични дела не е предвидена надлежност на друг суд; </a:t>
            </a:r>
            <a:endParaRPr lang="mk-M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кривични дела за кои со посебен закон е определена надлежност на суд со основна надлежност; </a:t>
            </a:r>
            <a:endParaRPr lang="mk-M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17684-02AA-4222-DF3D-AC0C654D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" y="2283782"/>
            <a:ext cx="4978400" cy="39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9B08DE-54F7-2422-574C-8A60AA556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38" y="2010561"/>
            <a:ext cx="5123543" cy="3480407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52D8EC2C-B5EC-3A67-A7D8-F039B02980FC}"/>
              </a:ext>
            </a:extLst>
          </p:cNvPr>
          <p:cNvSpPr txBox="1">
            <a:spLocks/>
          </p:cNvSpPr>
          <p:nvPr/>
        </p:nvSpPr>
        <p:spPr>
          <a:xfrm>
            <a:off x="6096000" y="2118578"/>
            <a:ext cx="5579181" cy="39630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сите видови на прекршоци, освен за прекршоци кои со закон се ставени во надлежност на орган на државна управа или организација или друг орган што врши јавни овластувања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жалби и приговори за постапките за кои е надлежен.</a:t>
            </a:r>
          </a:p>
        </p:txBody>
      </p:sp>
    </p:spTree>
    <p:extLst>
      <p:ext uri="{BB962C8B-B14F-4D97-AF65-F5344CB8AC3E}">
        <p14:creationId xmlns:p14="http://schemas.microsoft.com/office/powerpoint/2010/main" xmlns="" val="14308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796</Words>
  <Application>Microsoft Office PowerPoint</Application>
  <PresentationFormat>Custom</PresentationFormat>
  <Paragraphs>54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RetrospectVTI</vt:lpstr>
      <vt:lpstr>Slide 1</vt:lpstr>
      <vt:lpstr>Agenda</vt:lpstr>
      <vt:lpstr>Slide 3</vt:lpstr>
      <vt:lpstr>Slide 4</vt:lpstr>
      <vt:lpstr>Slide 5</vt:lpstr>
      <vt:lpstr>За судот</vt:lpstr>
      <vt:lpstr>Внатрешна организација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Kordovski</dc:creator>
  <cp:lastModifiedBy>aleksandar.kordovski</cp:lastModifiedBy>
  <cp:revision>23</cp:revision>
  <dcterms:created xsi:type="dcterms:W3CDTF">2023-10-23T10:08:50Z</dcterms:created>
  <dcterms:modified xsi:type="dcterms:W3CDTF">2023-10-25T08:05:58Z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